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434" r:id="rId3"/>
    <p:sldId id="416" r:id="rId4"/>
    <p:sldId id="418" r:id="rId5"/>
    <p:sldId id="419" r:id="rId6"/>
    <p:sldId id="420" r:id="rId7"/>
    <p:sldId id="421" r:id="rId8"/>
    <p:sldId id="422" r:id="rId9"/>
    <p:sldId id="424" r:id="rId10"/>
    <p:sldId id="423" r:id="rId11"/>
    <p:sldId id="425" r:id="rId12"/>
    <p:sldId id="426" r:id="rId13"/>
    <p:sldId id="427" r:id="rId14"/>
    <p:sldId id="428" r:id="rId15"/>
    <p:sldId id="429" r:id="rId16"/>
    <p:sldId id="430" r:id="rId17"/>
    <p:sldId id="431" r:id="rId18"/>
    <p:sldId id="432" r:id="rId19"/>
    <p:sldId id="433" r:id="rId20"/>
    <p:sldId id="435" r:id="rId21"/>
    <p:sldId id="436"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08" autoAdjust="0"/>
    <p:restoredTop sz="94558"/>
  </p:normalViewPr>
  <p:slideViewPr>
    <p:cSldViewPr>
      <p:cViewPr varScale="1">
        <p:scale>
          <a:sx n="121" d="100"/>
          <a:sy n="121" d="100"/>
        </p:scale>
        <p:origin x="1968" y="16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media/image6.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10/24/19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5</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18</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7</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10/24/19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10/24/19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10/24/19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10/24/19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10/24/19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10/24/19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10/24/19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0432FF"/>
                </a:solidFill>
              </a:rPr>
              <a:t>filter(compensation,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filter(compensation,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835377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now?</a:t>
            </a:r>
          </a:p>
          <a:p>
            <a:pPr marL="0" indent="0">
              <a:buNone/>
            </a:pPr>
            <a:r>
              <a:rPr lang="en-US" dirty="0">
                <a:solidFill>
                  <a:srgbClr val="0432FF"/>
                </a:solidFill>
              </a:rPr>
              <a:t>head(compensation)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mutate(compensation, </a:t>
            </a:r>
            <a:r>
              <a:rPr lang="en-US" dirty="0" err="1">
                <a:solidFill>
                  <a:srgbClr val="0432FF"/>
                </a:solidFill>
              </a:rPr>
              <a:t>logFruit</a:t>
            </a:r>
            <a:r>
              <a:rPr lang="en-US" dirty="0">
                <a:solidFill>
                  <a:srgbClr val="0432FF"/>
                </a:solidFill>
              </a:rPr>
              <a:t> = log(Fruit))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0432FF"/>
                </a:solidFill>
              </a:rPr>
              <a:t>head(compensation)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0432FF"/>
                </a:solidFill>
              </a:rPr>
              <a:t>arrange(compensation, Fruit) </a:t>
            </a:r>
            <a:r>
              <a:rPr lang="en-US" dirty="0"/>
              <a:t>#default is ascending</a:t>
            </a:r>
          </a:p>
          <a:p>
            <a:pPr marL="0" indent="0">
              <a:buNone/>
            </a:pPr>
            <a:endParaRPr lang="en-US" dirty="0"/>
          </a:p>
          <a:p>
            <a:r>
              <a:rPr lang="en-US" dirty="0"/>
              <a:t>Can sort by multiple criteria</a:t>
            </a:r>
          </a:p>
          <a:p>
            <a:pPr marL="0" indent="0">
              <a:buNone/>
            </a:pPr>
            <a:r>
              <a:rPr lang="en-US" dirty="0">
                <a:solidFill>
                  <a:srgbClr val="0432FF"/>
                </a:solidFill>
              </a:rPr>
              <a:t>arrange(compensation,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 then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066800"/>
            <a:ext cx="8229600" cy="5638800"/>
          </a:xfrm>
        </p:spPr>
        <p:txBody>
          <a:bodyPr>
            <a:normAutofit lnSpcReduction="10000"/>
          </a:bodyPr>
          <a:lstStyle/>
          <a:p>
            <a:r>
              <a:rPr lang="en-US" dirty="0"/>
              <a:t>In R, the pipe command is %&gt;%. You can read this like ‘put the answer of the left-hand command into the function on the right’.</a:t>
            </a:r>
          </a:p>
          <a:p>
            <a:r>
              <a:rPr lang="en-US" dirty="0"/>
              <a:t>Becomes a very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 is.</a:t>
            </a:r>
          </a:p>
          <a:p>
            <a:pPr marL="0" indent="0">
              <a:buNone/>
            </a:pPr>
            <a:r>
              <a:rPr lang="en-US" dirty="0"/>
              <a:t>2. Provide some kind of math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Method 1: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Summary Stats: Method 2: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n(),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lnSpcReduction="10000"/>
          </a:bodyPr>
          <a:lstStyle/>
          <a:p>
            <a:pPr marL="0" indent="0">
              <a:buNone/>
            </a:pPr>
            <a:r>
              <a:rPr lang="en-US" dirty="0"/>
              <a:t>First column of </a:t>
            </a:r>
            <a:r>
              <a:rPr lang="en-US" dirty="0" err="1"/>
              <a:t>mtcars</a:t>
            </a:r>
            <a:r>
              <a:rPr lang="en-US" dirty="0"/>
              <a:t> gives car names, but column is not indexed (not recognized part of </a:t>
            </a:r>
            <a:r>
              <a:rPr lang="en-US" dirty="0" err="1"/>
              <a:t>dataframe</a:t>
            </a:r>
            <a:r>
              <a:rPr lang="en-US" dirty="0"/>
              <a:t>)</a:t>
            </a:r>
          </a:p>
          <a:p>
            <a:pPr marL="0" indent="0">
              <a:buNone/>
            </a:pPr>
            <a:r>
              <a:rPr lang="en-US" dirty="0"/>
              <a:t>There is a simple fix (actually there are several)</a:t>
            </a:r>
          </a:p>
          <a:p>
            <a:pPr marL="0" indent="0">
              <a:buNone/>
            </a:pPr>
            <a:endParaRPr lang="en-US" dirty="0">
              <a:solidFill>
                <a:srgbClr val="0432FF"/>
              </a:solidFill>
            </a:endParaRPr>
          </a:p>
          <a:p>
            <a:pPr marL="0" indent="0">
              <a:buNone/>
            </a:pPr>
            <a:r>
              <a:rPr lang="en-US" dirty="0">
                <a:solidFill>
                  <a:srgbClr val="0432FF"/>
                </a:solidFill>
              </a:rPr>
              <a:t>data(</a:t>
            </a:r>
            <a:r>
              <a:rPr lang="en-US" dirty="0" err="1">
                <a:solidFill>
                  <a:srgbClr val="0432FF"/>
                </a:solidFill>
              </a:rPr>
              <a:t>mtcars</a:t>
            </a:r>
            <a:r>
              <a:rPr lang="en-US" dirty="0">
                <a:solidFill>
                  <a:srgbClr val="0432FF"/>
                </a:solidFill>
              </a:rPr>
              <a:t>) </a:t>
            </a:r>
            <a:r>
              <a:rPr lang="en-US" dirty="0"/>
              <a:t>#pulls </a:t>
            </a:r>
            <a:r>
              <a:rPr lang="en-US" dirty="0" err="1"/>
              <a:t>mtcars</a:t>
            </a:r>
            <a:r>
              <a:rPr lang="en-US" dirty="0"/>
              <a:t> dataset from guts of R</a:t>
            </a:r>
          </a:p>
          <a:p>
            <a:pPr marL="0" indent="0">
              <a:buNone/>
            </a:pPr>
            <a:r>
              <a:rPr lang="en-US" dirty="0" err="1">
                <a:solidFill>
                  <a:srgbClr val="0432FF"/>
                </a:solidFill>
              </a:rPr>
              <a:t>mtcars</a:t>
            </a:r>
            <a:r>
              <a:rPr lang="en-US" dirty="0">
                <a:solidFill>
                  <a:srgbClr val="0432FF"/>
                </a:solidFill>
              </a:rPr>
              <a:t> </a:t>
            </a:r>
            <a:r>
              <a:rPr lang="en-US" dirty="0"/>
              <a:t>#11 variables 32 obs.</a:t>
            </a:r>
          </a:p>
          <a:p>
            <a:pPr marL="0" indent="0">
              <a:buNone/>
            </a:pPr>
            <a:r>
              <a:rPr lang="en-US" dirty="0">
                <a:solidFill>
                  <a:srgbClr val="0432FF"/>
                </a:solidFill>
              </a:rPr>
              <a:t>library(</a:t>
            </a:r>
            <a:r>
              <a:rPr lang="en-US" dirty="0" err="1">
                <a:solidFill>
                  <a:srgbClr val="0432FF"/>
                </a:solidFill>
              </a:rPr>
              <a:t>data.table</a:t>
            </a:r>
            <a:r>
              <a:rPr lang="en-US" dirty="0">
                <a:solidFill>
                  <a:srgbClr val="0432FF"/>
                </a:solidFill>
              </a:rPr>
              <a:t>)</a:t>
            </a:r>
          </a:p>
          <a:p>
            <a:pPr marL="0" indent="0">
              <a:buNone/>
            </a:pPr>
            <a:r>
              <a:rPr lang="en-US" dirty="0" err="1">
                <a:solidFill>
                  <a:srgbClr val="0432FF"/>
                </a:solidFill>
              </a:rPr>
              <a:t>dat</a:t>
            </a:r>
            <a:r>
              <a:rPr lang="en-US" dirty="0">
                <a:solidFill>
                  <a:srgbClr val="0432FF"/>
                </a:solidFill>
              </a:rPr>
              <a:t> &lt;- </a:t>
            </a:r>
            <a:r>
              <a:rPr lang="en-US" dirty="0" err="1">
                <a:solidFill>
                  <a:srgbClr val="0432FF"/>
                </a:solidFill>
              </a:rPr>
              <a:t>data.table</a:t>
            </a:r>
            <a:r>
              <a:rPr lang="en-US" dirty="0">
                <a:solidFill>
                  <a:srgbClr val="0432FF"/>
                </a:solidFill>
              </a:rPr>
              <a:t>(</a:t>
            </a:r>
            <a:r>
              <a:rPr lang="en-US" dirty="0" err="1">
                <a:solidFill>
                  <a:srgbClr val="0432FF"/>
                </a:solidFill>
              </a:rPr>
              <a:t>mtcars</a:t>
            </a:r>
            <a:r>
              <a:rPr lang="en-US" dirty="0">
                <a:solidFill>
                  <a:srgbClr val="0432FF"/>
                </a:solidFill>
              </a:rPr>
              <a:t>, </a:t>
            </a:r>
            <a:r>
              <a:rPr lang="en-US" dirty="0" err="1">
                <a:solidFill>
                  <a:srgbClr val="0432FF"/>
                </a:solidFill>
              </a:rPr>
              <a:t>keep.rownames</a:t>
            </a:r>
            <a:r>
              <a:rPr lang="en-US" dirty="0">
                <a:solidFill>
                  <a:srgbClr val="0432FF"/>
                </a:solidFill>
              </a:rPr>
              <a:t> = TRUE)</a:t>
            </a:r>
          </a:p>
          <a:p>
            <a:pPr marL="0" indent="0">
              <a:buNone/>
            </a:pPr>
            <a:r>
              <a:rPr lang="en-US" dirty="0" err="1">
                <a:solidFill>
                  <a:srgbClr val="0432FF"/>
                </a:solidFill>
              </a:rPr>
              <a:t>dat</a:t>
            </a:r>
            <a:r>
              <a:rPr lang="en-US" dirty="0">
                <a:solidFill>
                  <a:srgbClr val="0432FF"/>
                </a:solidFill>
              </a:rPr>
              <a:t> </a:t>
            </a:r>
            <a:r>
              <a:rPr lang="en-US" dirty="0"/>
              <a:t>#12 variables 32 obs.</a:t>
            </a:r>
          </a:p>
          <a:p>
            <a:pPr marL="0" indent="0">
              <a:buNone/>
            </a:pPr>
            <a:r>
              <a:rPr lang="en-US" dirty="0"/>
              <a:t>#copies car names into a column labeled </a:t>
            </a:r>
            <a:r>
              <a:rPr lang="en-US" dirty="0" err="1"/>
              <a:t>rn</a:t>
            </a:r>
            <a:r>
              <a:rPr lang="en-US" dirty="0"/>
              <a:t> (row names); rows also now indexed with </a:t>
            </a:r>
            <a:r>
              <a:rPr lang="en-US"/>
              <a:t>row numbers</a:t>
            </a:r>
            <a:endParaRPr lang="en-US" dirty="0"/>
          </a:p>
        </p:txBody>
      </p:sp>
    </p:spTree>
    <p:extLst>
      <p:ext uri="{BB962C8B-B14F-4D97-AF65-F5344CB8AC3E}">
        <p14:creationId xmlns:p14="http://schemas.microsoft.com/office/powerpoint/2010/main" val="113441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r>
              <a:rPr lang="en-US" dirty="0"/>
              <a:t>This is the only way to ensure a completely reproducible workflow. You will thank yourself in 10 years; your collaborators will thank you now.</a:t>
            </a:r>
          </a:p>
          <a:p>
            <a:r>
              <a:rPr lang="en-US" dirty="0"/>
              <a:t>We are learning to use </a:t>
            </a:r>
            <a:r>
              <a:rPr lang="en-US" i="1" dirty="0" err="1"/>
              <a:t>dplyr</a:t>
            </a:r>
            <a:r>
              <a:rPr lang="en-US" dirty="0"/>
              <a:t> and its functions, rather than the classic (</a:t>
            </a:r>
            <a:r>
              <a:rPr lang="en-US" dirty="0" err="1"/>
              <a:t>BaseR</a:t>
            </a:r>
            <a:r>
              <a:rPr lang="en-US" dirty="0"/>
              <a:t>) ways of managing and manipulating data;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Recall previous examples; the </a:t>
            </a:r>
            <a:r>
              <a:rPr lang="en-US" dirty="0">
                <a:solidFill>
                  <a:srgbClr val="00B050"/>
                </a:solidFill>
              </a:rPr>
              <a:t>compensation data</a:t>
            </a:r>
            <a:r>
              <a:rPr lang="en-US" dirty="0"/>
              <a:t> are about the production of fruit (apples, kg) on rootstocks of different widths (mm; the tops are grafted onto rootstocks). </a:t>
            </a:r>
          </a:p>
          <a:p>
            <a:r>
              <a:rPr lang="en-US" dirty="0"/>
              <a:t>Furthermore, some trees are in parts of the orchard that allow grazing by cattle, and others are in parts free from grazing.</a:t>
            </a:r>
          </a:p>
          <a:p>
            <a:pPr marL="0" indent="0">
              <a:buNone/>
            </a:pPr>
            <a:r>
              <a:rPr lang="en-US" dirty="0">
                <a:solidFill>
                  <a:srgbClr val="0432FF"/>
                </a:solidFill>
              </a:rPr>
              <a:t>compensation &lt;- </a:t>
            </a:r>
            <a:r>
              <a:rPr lang="en-US" dirty="0" err="1">
                <a:solidFill>
                  <a:srgbClr val="0432FF"/>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0432FF"/>
                </a:solidFill>
              </a:rPr>
              <a:t>glimpse(compensation) # just </a:t>
            </a:r>
            <a:r>
              <a:rPr lang="en-US" dirty="0" err="1">
                <a:solidFill>
                  <a:srgbClr val="0432FF"/>
                </a:solidFill>
              </a:rPr>
              <a:t>checkin</a:t>
            </a:r>
            <a:r>
              <a:rPr lang="en-US" dirty="0">
                <a:solidFill>
                  <a:srgbClr val="0432FF"/>
                </a:solidFill>
              </a:rPr>
              <a:t>’</a:t>
            </a:r>
          </a:p>
          <a:p>
            <a:pPr marL="0" indent="0">
              <a:buNone/>
            </a:pPr>
            <a:r>
              <a:rPr lang="en-US" dirty="0"/>
              <a:t># get summary statistics for the compensation variables</a:t>
            </a:r>
          </a:p>
          <a:p>
            <a:pPr marL="0" indent="0">
              <a:buNone/>
            </a:pPr>
            <a:r>
              <a:rPr lang="en-US" dirty="0">
                <a:solidFill>
                  <a:srgbClr val="0432FF"/>
                </a:solidFill>
              </a:rPr>
              <a:t>summary(compensation)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core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0432FF"/>
                </a:solidFill>
              </a:rPr>
              <a:t>names(compensation)</a:t>
            </a:r>
          </a:p>
          <a:p>
            <a:r>
              <a:rPr lang="en-US" dirty="0"/>
              <a:t>Select a single column:</a:t>
            </a:r>
          </a:p>
          <a:p>
            <a:pPr marL="0" indent="0">
              <a:buNone/>
            </a:pPr>
            <a:r>
              <a:rPr lang="en-US" dirty="0">
                <a:solidFill>
                  <a:srgbClr val="0432FF"/>
                </a:solidFill>
              </a:rPr>
              <a:t>select(compensation,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0432FF"/>
                </a:solidFill>
              </a:rPr>
              <a:t>select(compensation,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0432FF"/>
                </a:solidFill>
              </a:rPr>
              <a:t>slice(compensation, 2) </a:t>
            </a:r>
            <a:r>
              <a:rPr lang="en-US" dirty="0"/>
              <a:t>#returns data from second row</a:t>
            </a:r>
          </a:p>
          <a:p>
            <a:pPr marL="0" indent="0">
              <a:buNone/>
            </a:pPr>
            <a:r>
              <a:rPr lang="en-US" dirty="0">
                <a:solidFill>
                  <a:srgbClr val="0432FF"/>
                </a:solidFill>
              </a:rPr>
              <a:t>slice(compensation, 2:10) </a:t>
            </a:r>
            <a:r>
              <a:rPr lang="en-US" dirty="0"/>
              <a:t>#returns data from rows 2-10</a:t>
            </a:r>
          </a:p>
          <a:p>
            <a:pPr marL="0" indent="0">
              <a:buNone/>
            </a:pPr>
            <a:r>
              <a:rPr lang="en-US" dirty="0">
                <a:solidFill>
                  <a:srgbClr val="0432FF"/>
                </a:solidFill>
              </a:rPr>
              <a:t>slice(compensation,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0432FF"/>
                </a:solidFill>
              </a:rPr>
              <a:t>with(compensation,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0432FF"/>
                </a:solidFill>
              </a:rPr>
              <a:t>filter(compensation,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9B60D4-6E6A-0F47-AA06-7298C26E645E}"/>
              </a:ext>
            </a:extLst>
          </p:cNvPr>
          <p:cNvPicPr>
            <a:picLocks noChangeAspect="1"/>
          </p:cNvPicPr>
          <p:nvPr/>
        </p:nvPicPr>
        <p:blipFill rotWithShape="1">
          <a:blip r:embed="rId3">
            <a:extLst>
              <a:ext uri="{28A0092B-C50C-407E-A947-70E740481C1C}">
                <a14:useLocalDpi xmlns:a14="http://schemas.microsoft.com/office/drawing/2010/main" val="0"/>
              </a:ext>
            </a:extLst>
          </a:blip>
          <a:srcRect l="14134" t="3333" r="3218" b="15557"/>
          <a:stretch/>
        </p:blipFill>
        <p:spPr>
          <a:xfrm rot="5400000">
            <a:off x="1640457" y="-802257"/>
            <a:ext cx="5867400" cy="8081514"/>
          </a:xfrm>
          <a:prstGeom prst="rect">
            <a:avLst/>
          </a:prstGeom>
        </p:spPr>
      </p:pic>
    </p:spTree>
    <p:extLst>
      <p:ext uri="{BB962C8B-B14F-4D97-AF65-F5344CB8AC3E}">
        <p14:creationId xmlns:p14="http://schemas.microsoft.com/office/powerpoint/2010/main" val="31147602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7805</TotalTime>
  <Words>1592</Words>
  <Application>Microsoft Macintosh PowerPoint</Application>
  <PresentationFormat>On-screen Show (4:3)</PresentationFormat>
  <Paragraphs>272</Paragraphs>
  <Slides>21</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Office Theme</vt:lpstr>
      <vt:lpstr>Lecture 3 Data Management, Manipulation, and Exploration with dplyr</vt:lpstr>
      <vt:lpstr>PowerPoint Presentation</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Calculating Summary Statistics From Grouped Data</vt:lpstr>
      <vt:lpstr>Summary Stats: Method 1: Nested, No Pipe</vt:lpstr>
      <vt:lpstr>Summary Stats: Method 2: Pipe, No Nesting</vt:lpstr>
      <vt:lpstr>Summarizing and Extending Summarization</vt:lpstr>
      <vt:lpstr>Practice with mtcars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C.M. Gienger</cp:lastModifiedBy>
  <cp:revision>336</cp:revision>
  <dcterms:created xsi:type="dcterms:W3CDTF">2013-09-18T21:00:03Z</dcterms:created>
  <dcterms:modified xsi:type="dcterms:W3CDTF">2019-10-24T16:30:09Z</dcterms:modified>
  <cp:category/>
</cp:coreProperties>
</file>

<file path=docProps/thumbnail.jpeg>
</file>